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5" r:id="rId8"/>
    <p:sldId id="264" r:id="rId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02/04/2022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02/04/2022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a:solidFill>
                  <a:srgbClr val="FFFFFF"/>
                </a:solidFill>
              </a:rPr>
              <a:t>MHW1</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Giovanni Ragusa</a:t>
            </a:r>
          </a:p>
          <a:p>
            <a:pPr algn="l"/>
            <a:r>
              <a:rPr lang="it-IT" dirty="0">
                <a:solidFill>
                  <a:srgbClr val="FFFFFF"/>
                </a:solidFill>
              </a:rPr>
              <a:t>1000007581</a:t>
            </a:r>
          </a:p>
          <a:p>
            <a:pPr algn="l"/>
            <a:r>
              <a:rPr lang="it-IT" dirty="0">
                <a:solidFill>
                  <a:srgbClr val="FFFFFF"/>
                </a:solidFill>
              </a:rPr>
              <a:t>02/04/2022</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0" indent="0" algn="just">
              <a:buNone/>
            </a:pPr>
            <a:r>
              <a:rPr lang="it-IT" sz="2000" dirty="0"/>
              <a:t>La pagina web da me progettata è basata sulla </a:t>
            </a:r>
            <a:r>
              <a:rPr lang="it-IT" sz="2000" u="sng" dirty="0">
                <a:uFill>
                  <a:solidFill>
                    <a:srgbClr val="FF0000"/>
                  </a:solidFill>
                </a:uFill>
              </a:rPr>
              <a:t>gestione vendita e noleggio auto presso una concessionaria.</a:t>
            </a:r>
          </a:p>
          <a:p>
            <a:pPr marL="0" indent="0" algn="just">
              <a:buNone/>
            </a:pPr>
            <a:r>
              <a:rPr lang="it-IT" sz="2000" dirty="0"/>
              <a:t>Presenta il logo della concessionaria, una barra di ricerca per permettere all’utente di navigare all’interno di apposite sezioni (non ancora implementate in questo mhw1),una vetrina degli annunci auto di maggiore occasione con elenco delle varie caratteristiche del veicolo, le quali possono a loro volta essere approfondite con click sul nome dell’auto (non implementato ancora).La parte finale presenta sezioni relative ad informazioni dell’azienda stessa, pagamenti sicuri ed una sezione dedicata ai contatti (</a:t>
            </a:r>
            <a:r>
              <a:rPr lang="it-IT" sz="2000" dirty="0" err="1"/>
              <a:t>livechat</a:t>
            </a:r>
            <a:r>
              <a:rPr lang="it-IT" sz="2000" dirty="0"/>
              <a:t>) qualora l’utente ordinario dovesse riscontrare problemi o per semplici chiarimenti.</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5" name="Segnaposto contenuto 4">
            <a:extLst>
              <a:ext uri="{FF2B5EF4-FFF2-40B4-BE49-F238E27FC236}">
                <a16:creationId xmlns:a16="http://schemas.microsoft.com/office/drawing/2014/main" id="{274333AD-9D89-478B-816D-06096C3E5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419" y="71816"/>
            <a:ext cx="5905879" cy="6706993"/>
          </a:xfrm>
        </p:spPr>
      </p:pic>
      <p:sp>
        <p:nvSpPr>
          <p:cNvPr id="3" name="Parentesi graffa aperta 2">
            <a:extLst>
              <a:ext uri="{FF2B5EF4-FFF2-40B4-BE49-F238E27FC236}">
                <a16:creationId xmlns:a16="http://schemas.microsoft.com/office/drawing/2014/main" id="{1EC9E74F-ADDD-40C4-86B6-4BFB9961A99F}"/>
              </a:ext>
            </a:extLst>
          </p:cNvPr>
          <p:cNvSpPr/>
          <p:nvPr/>
        </p:nvSpPr>
        <p:spPr>
          <a:xfrm>
            <a:off x="5209632" y="71816"/>
            <a:ext cx="322488" cy="28020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4EC0FF8E-0C2A-4CEE-A0EF-2502666C8E05}"/>
              </a:ext>
            </a:extLst>
          </p:cNvPr>
          <p:cNvSpPr txBox="1"/>
          <p:nvPr/>
        </p:nvSpPr>
        <p:spPr>
          <a:xfrm>
            <a:off x="4504548" y="1269495"/>
            <a:ext cx="758275" cy="369332"/>
          </a:xfrm>
          <a:prstGeom prst="rect">
            <a:avLst/>
          </a:prstGeom>
          <a:noFill/>
        </p:spPr>
        <p:txBody>
          <a:bodyPr wrap="square" rtlCol="0">
            <a:spAutoFit/>
          </a:bodyPr>
          <a:lstStyle/>
          <a:p>
            <a:r>
              <a:rPr lang="it-IT" dirty="0"/>
              <a:t>670px</a:t>
            </a:r>
          </a:p>
        </p:txBody>
      </p:sp>
      <p:sp>
        <p:nvSpPr>
          <p:cNvPr id="6" name="Freccia a sinistra 5">
            <a:extLst>
              <a:ext uri="{FF2B5EF4-FFF2-40B4-BE49-F238E27FC236}">
                <a16:creationId xmlns:a16="http://schemas.microsoft.com/office/drawing/2014/main" id="{CC16C245-4EB7-4679-99F0-04B93B10E3EB}"/>
              </a:ext>
            </a:extLst>
          </p:cNvPr>
          <p:cNvSpPr/>
          <p:nvPr/>
        </p:nvSpPr>
        <p:spPr>
          <a:xfrm>
            <a:off x="5209631" y="3107094"/>
            <a:ext cx="418161" cy="74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1236AE3-BEDE-4D95-9682-832B27E84C35}"/>
              </a:ext>
            </a:extLst>
          </p:cNvPr>
          <p:cNvSpPr txBox="1"/>
          <p:nvPr/>
        </p:nvSpPr>
        <p:spPr>
          <a:xfrm>
            <a:off x="4670947" y="2936314"/>
            <a:ext cx="518283" cy="369332"/>
          </a:xfrm>
          <a:prstGeom prst="rect">
            <a:avLst/>
          </a:prstGeom>
          <a:noFill/>
        </p:spPr>
        <p:txBody>
          <a:bodyPr wrap="none" rtlCol="0">
            <a:spAutoFit/>
          </a:bodyPr>
          <a:lstStyle/>
          <a:p>
            <a:r>
              <a:rPr lang="it-IT" dirty="0"/>
              <a:t>9px</a:t>
            </a:r>
          </a:p>
        </p:txBody>
      </p:sp>
      <p:sp>
        <p:nvSpPr>
          <p:cNvPr id="9" name="Parentesi graffa aperta 8">
            <a:extLst>
              <a:ext uri="{FF2B5EF4-FFF2-40B4-BE49-F238E27FC236}">
                <a16:creationId xmlns:a16="http://schemas.microsoft.com/office/drawing/2014/main" id="{664C00BC-3D5E-4DE5-8B9E-C87D9D3E1F51}"/>
              </a:ext>
            </a:extLst>
          </p:cNvPr>
          <p:cNvSpPr/>
          <p:nvPr/>
        </p:nvSpPr>
        <p:spPr>
          <a:xfrm>
            <a:off x="5302529" y="3305646"/>
            <a:ext cx="325262" cy="230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CasellaDiTesto 10">
            <a:extLst>
              <a:ext uri="{FF2B5EF4-FFF2-40B4-BE49-F238E27FC236}">
                <a16:creationId xmlns:a16="http://schemas.microsoft.com/office/drawing/2014/main" id="{935C2663-C015-4066-BD0B-19D7428D63BF}"/>
              </a:ext>
            </a:extLst>
          </p:cNvPr>
          <p:cNvSpPr txBox="1"/>
          <p:nvPr/>
        </p:nvSpPr>
        <p:spPr>
          <a:xfrm>
            <a:off x="4574329" y="3240646"/>
            <a:ext cx="635302" cy="369332"/>
          </a:xfrm>
          <a:prstGeom prst="rect">
            <a:avLst/>
          </a:prstGeom>
          <a:noFill/>
        </p:spPr>
        <p:txBody>
          <a:bodyPr wrap="none" rtlCol="0">
            <a:spAutoFit/>
          </a:bodyPr>
          <a:lstStyle/>
          <a:p>
            <a:r>
              <a:rPr lang="it-IT" dirty="0"/>
              <a:t>70px</a:t>
            </a:r>
          </a:p>
        </p:txBody>
      </p:sp>
      <p:sp>
        <p:nvSpPr>
          <p:cNvPr id="13" name="Parentesi graffa aperta 12">
            <a:extLst>
              <a:ext uri="{FF2B5EF4-FFF2-40B4-BE49-F238E27FC236}">
                <a16:creationId xmlns:a16="http://schemas.microsoft.com/office/drawing/2014/main" id="{9C5F3591-0DDB-4D00-8DC3-8361ED8479A8}"/>
              </a:ext>
            </a:extLst>
          </p:cNvPr>
          <p:cNvSpPr/>
          <p:nvPr/>
        </p:nvSpPr>
        <p:spPr>
          <a:xfrm>
            <a:off x="5209631" y="4935894"/>
            <a:ext cx="209080" cy="522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4195C200-8BF8-44FA-B9D3-7C4ACC991400}"/>
              </a:ext>
            </a:extLst>
          </p:cNvPr>
          <p:cNvSpPr txBox="1"/>
          <p:nvPr/>
        </p:nvSpPr>
        <p:spPr>
          <a:xfrm>
            <a:off x="4504548" y="5009570"/>
            <a:ext cx="752322" cy="369332"/>
          </a:xfrm>
          <a:prstGeom prst="rect">
            <a:avLst/>
          </a:prstGeom>
          <a:noFill/>
        </p:spPr>
        <p:txBody>
          <a:bodyPr wrap="none" rtlCol="0">
            <a:spAutoFit/>
          </a:bodyPr>
          <a:lstStyle/>
          <a:p>
            <a:r>
              <a:rPr lang="it-IT" dirty="0"/>
              <a:t>120px</a:t>
            </a:r>
          </a:p>
        </p:txBody>
      </p:sp>
      <p:sp>
        <p:nvSpPr>
          <p:cNvPr id="17" name="Parentesi graffa aperta 16">
            <a:extLst>
              <a:ext uri="{FF2B5EF4-FFF2-40B4-BE49-F238E27FC236}">
                <a16:creationId xmlns:a16="http://schemas.microsoft.com/office/drawing/2014/main" id="{0CBAD042-F85A-4D94-9EBE-B42B9140D3A1}"/>
              </a:ext>
            </a:extLst>
          </p:cNvPr>
          <p:cNvSpPr/>
          <p:nvPr/>
        </p:nvSpPr>
        <p:spPr>
          <a:xfrm>
            <a:off x="4982923" y="5458408"/>
            <a:ext cx="387953" cy="13200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17CE6A51-7C41-4632-9221-032D757C7E8E}"/>
              </a:ext>
            </a:extLst>
          </p:cNvPr>
          <p:cNvSpPr txBox="1"/>
          <p:nvPr/>
        </p:nvSpPr>
        <p:spPr>
          <a:xfrm>
            <a:off x="4303506" y="5933785"/>
            <a:ext cx="752322" cy="369332"/>
          </a:xfrm>
          <a:prstGeom prst="rect">
            <a:avLst/>
          </a:prstGeom>
          <a:noFill/>
        </p:spPr>
        <p:txBody>
          <a:bodyPr wrap="none" rtlCol="0">
            <a:spAutoFit/>
          </a:bodyPr>
          <a:lstStyle/>
          <a:p>
            <a:r>
              <a:rPr lang="it-IT" dirty="0"/>
              <a:t>300px</a:t>
            </a:r>
          </a:p>
        </p:txBody>
      </p:sp>
      <p:cxnSp>
        <p:nvCxnSpPr>
          <p:cNvPr id="22" name="Connettore diritto 21">
            <a:extLst>
              <a:ext uri="{FF2B5EF4-FFF2-40B4-BE49-F238E27FC236}">
                <a16:creationId xmlns:a16="http://schemas.microsoft.com/office/drawing/2014/main" id="{A5693419-5D3B-49E1-90CD-576A3BF30C5F}"/>
              </a:ext>
            </a:extLst>
          </p:cNvPr>
          <p:cNvCxnSpPr>
            <a:cxnSpLocks/>
          </p:cNvCxnSpPr>
          <p:nvPr/>
        </p:nvCxnSpPr>
        <p:spPr>
          <a:xfrm>
            <a:off x="5693504" y="3536302"/>
            <a:ext cx="0" cy="972000"/>
          </a:xfrm>
          <a:prstGeom prst="line">
            <a:avLst/>
          </a:prstGeom>
        </p:spPr>
        <p:style>
          <a:lnRef idx="3">
            <a:schemeClr val="dk1"/>
          </a:lnRef>
          <a:fillRef idx="0">
            <a:schemeClr val="dk1"/>
          </a:fillRef>
          <a:effectRef idx="2">
            <a:schemeClr val="dk1"/>
          </a:effectRef>
          <a:fontRef idx="minor">
            <a:schemeClr val="tx1"/>
          </a:fontRef>
        </p:style>
      </p:cxnSp>
      <p:sp>
        <p:nvSpPr>
          <p:cNvPr id="25" name="CasellaDiTesto 24">
            <a:extLst>
              <a:ext uri="{FF2B5EF4-FFF2-40B4-BE49-F238E27FC236}">
                <a16:creationId xmlns:a16="http://schemas.microsoft.com/office/drawing/2014/main" id="{82D56082-5558-4CFC-BC95-B62AC68F34CA}"/>
              </a:ext>
            </a:extLst>
          </p:cNvPr>
          <p:cNvSpPr txBox="1"/>
          <p:nvPr/>
        </p:nvSpPr>
        <p:spPr>
          <a:xfrm>
            <a:off x="4982923" y="3801984"/>
            <a:ext cx="752323" cy="369332"/>
          </a:xfrm>
          <a:prstGeom prst="rect">
            <a:avLst/>
          </a:prstGeom>
          <a:noFill/>
        </p:spPr>
        <p:txBody>
          <a:bodyPr wrap="square" rtlCol="0">
            <a:spAutoFit/>
          </a:bodyPr>
          <a:lstStyle/>
          <a:p>
            <a:r>
              <a:rPr lang="it-IT" dirty="0"/>
              <a:t>220px</a:t>
            </a:r>
          </a:p>
        </p:txBody>
      </p:sp>
      <p:cxnSp>
        <p:nvCxnSpPr>
          <p:cNvPr id="27" name="Connettore diritto 26">
            <a:extLst>
              <a:ext uri="{FF2B5EF4-FFF2-40B4-BE49-F238E27FC236}">
                <a16:creationId xmlns:a16="http://schemas.microsoft.com/office/drawing/2014/main" id="{5846D51E-B2EE-40C7-8FEC-82C0A2EA473F}"/>
              </a:ext>
            </a:extLst>
          </p:cNvPr>
          <p:cNvCxnSpPr/>
          <p:nvPr/>
        </p:nvCxnSpPr>
        <p:spPr>
          <a:xfrm>
            <a:off x="5735246" y="3536302"/>
            <a:ext cx="1234721" cy="0"/>
          </a:xfrm>
          <a:prstGeom prst="line">
            <a:avLst/>
          </a:prstGeom>
        </p:spPr>
        <p:style>
          <a:lnRef idx="3">
            <a:schemeClr val="dk1"/>
          </a:lnRef>
          <a:fillRef idx="0">
            <a:schemeClr val="dk1"/>
          </a:fillRef>
          <a:effectRef idx="2">
            <a:schemeClr val="dk1"/>
          </a:effectRef>
          <a:fontRef idx="minor">
            <a:schemeClr val="tx1"/>
          </a:fontRef>
        </p:style>
      </p:cxnSp>
      <p:sp>
        <p:nvSpPr>
          <p:cNvPr id="28" name="CasellaDiTesto 27">
            <a:extLst>
              <a:ext uri="{FF2B5EF4-FFF2-40B4-BE49-F238E27FC236}">
                <a16:creationId xmlns:a16="http://schemas.microsoft.com/office/drawing/2014/main" id="{32DD378B-9347-47B6-89DD-B14A5C8DFA39}"/>
              </a:ext>
            </a:extLst>
          </p:cNvPr>
          <p:cNvSpPr txBox="1"/>
          <p:nvPr/>
        </p:nvSpPr>
        <p:spPr>
          <a:xfrm>
            <a:off x="6000989" y="3254472"/>
            <a:ext cx="752322" cy="369332"/>
          </a:xfrm>
          <a:prstGeom prst="rect">
            <a:avLst/>
          </a:prstGeom>
          <a:noFill/>
        </p:spPr>
        <p:txBody>
          <a:bodyPr wrap="none" rtlCol="0">
            <a:spAutoFit/>
          </a:bodyPr>
          <a:lstStyle/>
          <a:p>
            <a:r>
              <a:rPr lang="it-IT" dirty="0"/>
              <a:t>290px</a:t>
            </a:r>
          </a:p>
        </p:txBody>
      </p:sp>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pic>
        <p:nvPicPr>
          <p:cNvPr id="5" name="Segnaposto contenuto 4">
            <a:extLst>
              <a:ext uri="{FF2B5EF4-FFF2-40B4-BE49-F238E27FC236}">
                <a16:creationId xmlns:a16="http://schemas.microsoft.com/office/drawing/2014/main" id="{CB6FE6C3-DFAA-4DBC-938C-D3A26C914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3676" y="244312"/>
            <a:ext cx="5559418" cy="2441738"/>
          </a:xfrm>
        </p:spPr>
      </p:pic>
      <p:pic>
        <p:nvPicPr>
          <p:cNvPr id="7" name="Immagine 6" descr="Immagine che contiene testo&#10;&#10;Descrizione generata automaticamente">
            <a:extLst>
              <a:ext uri="{FF2B5EF4-FFF2-40B4-BE49-F238E27FC236}">
                <a16:creationId xmlns:a16="http://schemas.microsoft.com/office/drawing/2014/main" id="{C7256C29-D1BC-469E-936A-07C65C4A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119" y="2761669"/>
            <a:ext cx="3520208" cy="4020712"/>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D4714F8-FFA2-433F-B595-87F0C88C5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36" y="2761669"/>
            <a:ext cx="3520208" cy="4020712"/>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pic>
        <p:nvPicPr>
          <p:cNvPr id="5" name="Segnaposto contenuto 4">
            <a:extLst>
              <a:ext uri="{FF2B5EF4-FFF2-40B4-BE49-F238E27FC236}">
                <a16:creationId xmlns:a16="http://schemas.microsoft.com/office/drawing/2014/main" id="{9A14A8B0-F82F-4496-8650-D4F7C9D53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6526" y="293506"/>
            <a:ext cx="7336587" cy="708200"/>
          </a:xfrm>
        </p:spPr>
      </p:pic>
      <p:pic>
        <p:nvPicPr>
          <p:cNvPr id="7" name="Immagine 6" descr="Immagine che contiene testo&#10;&#10;Descrizione generata automaticamente">
            <a:extLst>
              <a:ext uri="{FF2B5EF4-FFF2-40B4-BE49-F238E27FC236}">
                <a16:creationId xmlns:a16="http://schemas.microsoft.com/office/drawing/2014/main" id="{81EBD998-5EFD-41E2-BD04-93CD24D9C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526" y="1295211"/>
            <a:ext cx="3620005" cy="5487166"/>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2943CD9B-C746-4EE5-B6C0-8ACF9F6AF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223" y="1315240"/>
            <a:ext cx="3201452" cy="5473252"/>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pic>
        <p:nvPicPr>
          <p:cNvPr id="5" name="Segnaposto contenuto 4">
            <a:extLst>
              <a:ext uri="{FF2B5EF4-FFF2-40B4-BE49-F238E27FC236}">
                <a16:creationId xmlns:a16="http://schemas.microsoft.com/office/drawing/2014/main" id="{8106953A-41BA-4DCB-94B8-29C687124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6090" y="10138"/>
            <a:ext cx="6554788" cy="2256811"/>
          </a:xfrm>
        </p:spPr>
      </p:pic>
      <p:pic>
        <p:nvPicPr>
          <p:cNvPr id="7" name="Immagine 6" descr="Immagine che contiene testo&#10;&#10;Descrizione generata automaticamente">
            <a:extLst>
              <a:ext uri="{FF2B5EF4-FFF2-40B4-BE49-F238E27FC236}">
                <a16:creationId xmlns:a16="http://schemas.microsoft.com/office/drawing/2014/main" id="{4576AA6A-0CC9-46D3-A1E1-39375C67D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66" y="2824638"/>
            <a:ext cx="3235318" cy="398971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BA71A80-55D1-4EC1-B86F-BDFBAE67F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252" y="1896090"/>
            <a:ext cx="6991026" cy="878723"/>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6CFC2BDC-169B-4625-A556-6C2EF330E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8" y="76200"/>
            <a:ext cx="3537845" cy="6648450"/>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2304649B-35D2-4045-B965-EC2D62EB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548" y="76197"/>
            <a:ext cx="3336929" cy="6648451"/>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91BFEE41-9160-4057-9B83-B9E6E6901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282" y="76197"/>
            <a:ext cx="3650230" cy="468671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E9DDA9E-023C-4DFC-97E3-F5E351C22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282" y="4927772"/>
            <a:ext cx="3650230" cy="1796876"/>
          </a:xfrm>
          <a:prstGeom prst="rect">
            <a:avLst/>
          </a:prstGeom>
        </p:spPr>
      </p:pic>
    </p:spTree>
    <p:extLst>
      <p:ext uri="{BB962C8B-B14F-4D97-AF65-F5344CB8AC3E}">
        <p14:creationId xmlns:p14="http://schemas.microsoft.com/office/powerpoint/2010/main" val="271494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5" name="Segnaposto contenuto 4">
            <a:extLst>
              <a:ext uri="{FF2B5EF4-FFF2-40B4-BE49-F238E27FC236}">
                <a16:creationId xmlns:a16="http://schemas.microsoft.com/office/drawing/2014/main" id="{5A3C6E9D-38B2-4A2A-BA9A-355602252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7694" y="117661"/>
            <a:ext cx="7652856" cy="1447429"/>
          </a:xfrm>
        </p:spPr>
      </p:pic>
      <p:pic>
        <p:nvPicPr>
          <p:cNvPr id="7" name="Immagine 6" descr="Immagine che contiene testo&#10;&#10;Descrizione generata automaticamente">
            <a:extLst>
              <a:ext uri="{FF2B5EF4-FFF2-40B4-BE49-F238E27FC236}">
                <a16:creationId xmlns:a16="http://schemas.microsoft.com/office/drawing/2014/main" id="{4258CD2E-A6C9-4D83-BA2D-20A02085F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96" y="1623920"/>
            <a:ext cx="2726644" cy="517524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71AB7971-D894-4DCD-9615-362D353B4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811" y="1623919"/>
            <a:ext cx="2394289" cy="5175249"/>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9E30FF81-039C-41D2-BB60-7FD9E0CA1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7571" y="1623919"/>
            <a:ext cx="2397627" cy="452531"/>
          </a:xfrm>
          <a:prstGeom prst="rect">
            <a:avLst/>
          </a:prstGeom>
        </p:spPr>
      </p:pic>
    </p:spTree>
    <p:extLst>
      <p:ext uri="{BB962C8B-B14F-4D97-AF65-F5344CB8AC3E}">
        <p14:creationId xmlns:p14="http://schemas.microsoft.com/office/powerpoint/2010/main" val="1983895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138</Words>
  <Application>Microsoft Office PowerPoint</Application>
  <PresentationFormat>Widescreen</PresentationFormat>
  <Paragraphs>19</Paragraphs>
  <Slides>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8</vt:i4>
      </vt:variant>
    </vt:vector>
  </HeadingPairs>
  <TitlesOfParts>
    <vt:vector size="12" baseType="lpstr">
      <vt:lpstr>Arial</vt:lpstr>
      <vt:lpstr>Calibri</vt:lpstr>
      <vt:lpstr>Calibri Light</vt:lpstr>
      <vt:lpstr>Office Theme</vt:lpstr>
      <vt:lpstr>MHW1</vt:lpstr>
      <vt:lpstr>Descrizione del progetto</vt:lpstr>
      <vt:lpstr>Layout complessivo HTML+CSS</vt:lpstr>
      <vt:lpstr>Header</vt:lpstr>
      <vt:lpstr>Menù navigazione</vt:lpstr>
      <vt:lpstr>Sezione contenuti</vt:lpstr>
      <vt:lpstr>Presentazione standard di PowerPoint</vt:lpstr>
      <vt:lpstr>Footer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GIOVANNI RAGUSA</cp:lastModifiedBy>
  <cp:revision>3</cp:revision>
  <dcterms:created xsi:type="dcterms:W3CDTF">2021-03-24T16:57:46Z</dcterms:created>
  <dcterms:modified xsi:type="dcterms:W3CDTF">2022-04-02T15:44:57Z</dcterms:modified>
</cp:coreProperties>
</file>